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penSans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ac78addf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9ac78addf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9ac78addf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9ac78addf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ac78addf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9ac78addf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ac78addf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9ac78addf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ad05d53b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9ad05d53b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ad05d53b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9ad05d53b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9ad05d53b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9ad05d53b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9ac78addf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9ac78addf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9ae8913c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9ae8913c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ad05d53b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9ad05d53b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9ac78addf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9ac78addf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ac78addf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ac78addf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ac78addf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9ac78addf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ae8913c5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ae8913c5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ac78ade4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9ac78ade4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9ac78addf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9ac78addf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ac78addf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ac78addf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hyperlink" Target="https://hdlab.stanford.edu/palladio-app/#/upload" TargetMode="External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hyperlink" Target="https://www.tableau.com/trial/tableau-software?d=7013y000002RQ7hAAG&amp;nc=7013y000002RQCaAAO&amp;cq_cmp=8846800995&amp;cq_net=g&amp;cq_plac=&amp;gad_source=1&amp;gclid=CjwKCAiA0syqBhBxEiwAeNx9N8jvviwj68PCcP5AM7GZbaYBy95oo-3KXGO3gqfclYAgjS6uQq-WixoCAXYQAvD_BwE&amp;gclsrc=aw.ds" TargetMode="External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hyperlink" Target="https://www.tableau.com/trial/tableau-software?d=7013y000002RQ7hAAG&amp;nc=7013y000002RQCaAAO&amp;cq_cmp=8846800995&amp;cq_net=g&amp;cq_plac=&amp;gad_source=1&amp;gclid=CjwKCAiA0syqBhBxEiwAeNx9N8jvviwj68PCcP5AM7GZbaYBy95oo-3KXGO3gqfclYAgjS6uQq-WixoCAXYQAvD_BwE&amp;gclsrc=aw.ds" TargetMode="External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hyperlink" Target="https://www.tableau.com/trial/tableau-software?d=7013y000002RQ7hAAG&amp;nc=7013y000002RQCaAAO&amp;cq_cmp=8846800995&amp;cq_net=g&amp;cq_plac=&amp;gad_source=1&amp;gclid=CjwKCAiA0syqBhBxEiwAeNx9N8jvviwj68PCcP5AM7GZbaYBy95oo-3KXGO3gqfclYAgjS6uQq-WixoCAXYQAvD_BwE&amp;gclsrc=aw.ds" TargetMode="External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hyperlink" Target="https://www.tableau.com/trial/tableau-software?d=7013y000002RQ7hAAG&amp;nc=7013y000002RQCaAAO&amp;cq_cmp=8846800995&amp;cq_net=g&amp;cq_plac=&amp;gad_source=1&amp;gclid=CjwKCAiA0syqBhBxEiwAeNx9N8jvviwj68PCcP5AM7GZbaYBy95oo-3KXGO3gqfclYAgjS6uQq-WixoCAXYQAvD_BwE&amp;gclsrc=aw.ds" TargetMode="External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hyperlink" Target="https://www.tableau.com/trial/tableau-software?d=7013y000002RQ7hAAG&amp;nc=7013y000002RQCaAAO&amp;cq_cmp=8846800995&amp;cq_net=g&amp;cq_plac=&amp;gad_source=1&amp;gclid=CjwKCAiA0syqBhBxEiwAeNx9N8jvviwj68PCcP5AM7GZbaYBy95oo-3KXGO3gqfclYAgjS6uQq-WixoCAXYQAvD_BwE&amp;gclsrc=aw.ds" TargetMode="External"/><Relationship Id="rId5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mailto:ssk11@illinois.edu" TargetMode="External"/><Relationship Id="rId4" Type="http://schemas.openxmlformats.org/officeDocument/2006/relationships/hyperlink" Target="mailto:inyoung2@illinois.edu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openrefine.org/download" TargetMode="External"/><Relationship Id="rId4" Type="http://schemas.openxmlformats.org/officeDocument/2006/relationships/hyperlink" Target="https://www.tableau.com/trial/tableau-software" TargetMode="External"/><Relationship Id="rId11" Type="http://schemas.openxmlformats.org/officeDocument/2006/relationships/image" Target="../media/image13.png"/><Relationship Id="rId10" Type="http://schemas.openxmlformats.org/officeDocument/2006/relationships/image" Target="../media/image11.png"/><Relationship Id="rId9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ive.google.com/file/d/1CxpFflLVX4Ip2fEwsNoEcICU1WfCFcog/view?usp=drive_link" TargetMode="External"/><Relationship Id="rId4" Type="http://schemas.openxmlformats.org/officeDocument/2006/relationships/hyperlink" Target="https://docs.google.com/spreadsheets/d/1H9yz8LWUSblKtPY2NMMnNnC9pAobAgch/edit?usp=drive_link&amp;ouid=103232425427475948267&amp;rtpof=true&amp;sd=true" TargetMode="External"/><Relationship Id="rId5" Type="http://schemas.openxmlformats.org/officeDocument/2006/relationships/hyperlink" Target="https://docs.google.com/spreadsheets/d/1gRKtED7F3sO3Fjpk64bjQVnxr8fUP-0x/edit?usp=drive_link&amp;ouid=103232425427475948267&amp;rtpof=true&amp;sd=tru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openrefine.org/download" TargetMode="External"/><Relationship Id="rId4" Type="http://schemas.openxmlformats.org/officeDocument/2006/relationships/hyperlink" Target="https://openrefine.org/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spreadsheets" TargetMode="External"/><Relationship Id="rId4" Type="http://schemas.openxmlformats.org/officeDocument/2006/relationships/hyperlink" Target="https://docs.google.com/spreadsheets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4.jpg"/><Relationship Id="rId7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penrefine.org/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hyperlink" Target="https://docs.google.com/spreadsheets" TargetMode="External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5" Type="http://schemas.openxmlformats.org/officeDocument/2006/relationships/hyperlink" Target="https://flourish.studio/" TargetMode="External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hyperlink" Target="https://venngage.com/" TargetMode="External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794050" y="3446375"/>
            <a:ext cx="2396400" cy="79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1953550" y="3446375"/>
            <a:ext cx="2396400" cy="79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0"/>
            <a:ext cx="9159600" cy="590400"/>
          </a:xfrm>
          <a:prstGeom prst="rect">
            <a:avLst/>
          </a:prstGeom>
          <a:solidFill>
            <a:srgbClr val="16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0" y="1185625"/>
            <a:ext cx="8520600" cy="21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500">
                <a:latin typeface="Open Sans"/>
                <a:ea typeface="Open Sans"/>
                <a:cs typeface="Open Sans"/>
                <a:sym typeface="Open Sans"/>
              </a:rPr>
              <a:t>Unveiling Insights</a:t>
            </a:r>
            <a:endParaRPr b="1" sz="4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Exploring the General Social Survey Data through Visualization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1953550" y="3547475"/>
            <a:ext cx="2396400" cy="5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22831"/>
                </a:solidFill>
                <a:latin typeface="Open Sans"/>
                <a:ea typeface="Open Sans"/>
                <a:cs typeface="Open Sans"/>
                <a:sym typeface="Open Sans"/>
              </a:rPr>
              <a:t>Sanchita S. Kamath</a:t>
            </a:r>
            <a:r>
              <a:rPr lang="en" sz="1500">
                <a:solidFill>
                  <a:srgbClr val="0067CC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" sz="1200">
                <a:solidFill>
                  <a:srgbClr val="0067CC"/>
                </a:solidFill>
                <a:latin typeface="Open Sans"/>
                <a:ea typeface="Open Sans"/>
                <a:cs typeface="Open Sans"/>
                <a:sym typeface="Open Sans"/>
              </a:rPr>
              <a:t>ssk11@illinois.edu</a:t>
            </a:r>
            <a:endParaRPr sz="1200">
              <a:solidFill>
                <a:srgbClr val="0067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19500" y="37350"/>
            <a:ext cx="8520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IS 578 Introduction to Digital Humanities</a:t>
            </a:r>
            <a:r>
              <a:rPr lang="en" sz="1200">
                <a:solidFill>
                  <a:schemeClr val="lt1"/>
                </a:solidFill>
              </a:rPr>
              <a:t>                                                                                                                     2023 Fall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4794050" y="3547475"/>
            <a:ext cx="2396400" cy="5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22831"/>
                </a:solidFill>
                <a:latin typeface="Open Sans"/>
                <a:ea typeface="Open Sans"/>
                <a:cs typeface="Open Sans"/>
                <a:sym typeface="Open Sans"/>
              </a:rPr>
              <a:t>Inyoung Jang</a:t>
            </a:r>
            <a:r>
              <a:rPr lang="en" sz="1500">
                <a:solidFill>
                  <a:srgbClr val="0067CC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" sz="1100">
                <a:solidFill>
                  <a:srgbClr val="0067CC"/>
                </a:solidFill>
                <a:latin typeface="Open Sans"/>
                <a:ea typeface="Open Sans"/>
                <a:cs typeface="Open Sans"/>
                <a:sym typeface="Open Sans"/>
              </a:rPr>
              <a:t>inyoung2</a:t>
            </a:r>
            <a:r>
              <a:rPr lang="en" sz="1100">
                <a:solidFill>
                  <a:srgbClr val="0067CC"/>
                </a:solidFill>
                <a:latin typeface="Open Sans"/>
                <a:ea typeface="Open Sans"/>
                <a:cs typeface="Open Sans"/>
                <a:sym typeface="Open Sans"/>
              </a:rPr>
              <a:t>@illinois.edu</a:t>
            </a:r>
            <a:endParaRPr sz="1100">
              <a:solidFill>
                <a:srgbClr val="0067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/>
        </p:nvSpPr>
        <p:spPr>
          <a:xfrm>
            <a:off x="427800" y="1008550"/>
            <a:ext cx="8288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Flexibility and Creativity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Diverse Chart Types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Customization Options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Open Source and Free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100" y="2412350"/>
            <a:ext cx="7429975" cy="3022049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6300000" dist="76200">
              <a:srgbClr val="000000">
                <a:alpha val="30000"/>
              </a:srgbClr>
            </a:outerShdw>
          </a:effectLst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425" y="429863"/>
            <a:ext cx="1833600" cy="31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990375" y="352538"/>
            <a:ext cx="152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Palladio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67CC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Interactive</a:t>
            </a:r>
            <a:r>
              <a:rPr b="1" lang="en" sz="1400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Exploration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Temporal Analysis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Export and Shareability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Open Source and Free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575" y="2064875"/>
            <a:ext cx="5704428" cy="3078625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6300000" dist="76200">
              <a:srgbClr val="000000">
                <a:alpha val="30000"/>
              </a:srgbClr>
            </a:outerShdw>
          </a:effectLst>
        </p:spPr>
      </p:pic>
      <p:pic>
        <p:nvPicPr>
          <p:cNvPr id="151" name="Google Shape;151;p2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300" y="384349"/>
            <a:ext cx="509075" cy="50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/>
        </p:nvSpPr>
        <p:spPr>
          <a:xfrm>
            <a:off x="427800" y="1084750"/>
            <a:ext cx="8288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Comprehensive visualization construction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Advanced analytics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calculations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Real-time data update - SQL connects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Scalability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8900" y="2229825"/>
            <a:ext cx="6876877" cy="3220176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6300000" dist="76200">
              <a:srgbClr val="000000">
                <a:alpha val="30000"/>
              </a:srgbClr>
            </a:outerShdw>
          </a:effectLst>
        </p:spPr>
      </p:pic>
      <p:pic>
        <p:nvPicPr>
          <p:cNvPr id="159" name="Google Shape;159;p2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169" y="338008"/>
            <a:ext cx="211653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775" y="1291400"/>
            <a:ext cx="5752449" cy="3852099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6300000" dist="76200">
              <a:srgbClr val="000000">
                <a:alpha val="30000"/>
              </a:srgbClr>
            </a:outerShdw>
          </a:effectLst>
        </p:spPr>
      </p:pic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p2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169" y="338008"/>
            <a:ext cx="211653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600" y="1470050"/>
            <a:ext cx="7790800" cy="367345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6300000" dist="76200">
              <a:srgbClr val="000000">
                <a:alpha val="30000"/>
              </a:srgbClr>
            </a:outerShdw>
          </a:effectLst>
        </p:spPr>
      </p:pic>
      <p:sp>
        <p:nvSpPr>
          <p:cNvPr id="173" name="Google Shape;17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4" name="Google Shape;174;p2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169" y="338008"/>
            <a:ext cx="211653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725" y="1473100"/>
            <a:ext cx="7884549" cy="367040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6300000" dist="76200">
              <a:srgbClr val="000000">
                <a:alpha val="30000"/>
              </a:srgbClr>
            </a:outerShdw>
          </a:effectLst>
        </p:spPr>
      </p:pic>
      <p:sp>
        <p:nvSpPr>
          <p:cNvPr id="180" name="Google Shape;18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1" name="Google Shape;181;p2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169" y="338008"/>
            <a:ext cx="211653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425" y="1271925"/>
            <a:ext cx="5947150" cy="3871575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6300000" dist="76200">
              <a:srgbClr val="000000">
                <a:alpha val="30000"/>
              </a:srgbClr>
            </a:outerShdw>
          </a:effectLst>
        </p:spPr>
      </p:pic>
      <p:sp>
        <p:nvSpPr>
          <p:cNvPr id="187" name="Google Shape;18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2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169" y="338008"/>
            <a:ext cx="211653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2458200" y="96500"/>
            <a:ext cx="422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20">
                <a:latin typeface="Open Sans"/>
                <a:ea typeface="Open Sans"/>
                <a:cs typeface="Open Sans"/>
                <a:sym typeface="Open Sans"/>
              </a:rPr>
              <a:t>Comparing Our Tools</a:t>
            </a:r>
            <a:endParaRPr b="1" sz="232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4" name="Google Shape;194;p29"/>
          <p:cNvCxnSpPr/>
          <p:nvPr/>
        </p:nvCxnSpPr>
        <p:spPr>
          <a:xfrm>
            <a:off x="460200" y="669200"/>
            <a:ext cx="822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680" y="2311552"/>
            <a:ext cx="1053292" cy="320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200" y="2274026"/>
            <a:ext cx="2068388" cy="427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5369" y="2912918"/>
            <a:ext cx="413265" cy="41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3165" y="2986029"/>
            <a:ext cx="1578854" cy="26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61995" y="2905921"/>
            <a:ext cx="1578858" cy="42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 rotWithShape="1">
          <a:blip r:embed="rId8">
            <a:alphaModFix/>
          </a:blip>
          <a:srcRect b="17240" l="0" r="0" t="17455"/>
          <a:stretch/>
        </p:blipFill>
        <p:spPr>
          <a:xfrm>
            <a:off x="6615392" y="2265149"/>
            <a:ext cx="2068408" cy="41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9">
            <a:alphaModFix/>
          </a:blip>
          <a:srcRect b="38816" l="13506" r="13760" t="39323"/>
          <a:stretch/>
        </p:blipFill>
        <p:spPr>
          <a:xfrm>
            <a:off x="2882877" y="2297915"/>
            <a:ext cx="2068408" cy="386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/>
          <p:nvPr/>
        </p:nvSpPr>
        <p:spPr>
          <a:xfrm>
            <a:off x="2697450" y="3370175"/>
            <a:ext cx="3741300" cy="904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/>
          <p:nvPr/>
        </p:nvSpPr>
        <p:spPr>
          <a:xfrm>
            <a:off x="0" y="0"/>
            <a:ext cx="9159600" cy="590400"/>
          </a:xfrm>
          <a:prstGeom prst="rect">
            <a:avLst/>
          </a:prstGeom>
          <a:solidFill>
            <a:srgbClr val="161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0"/>
          <p:cNvSpPr txBox="1"/>
          <p:nvPr>
            <p:ph type="ctrTitle"/>
          </p:nvPr>
        </p:nvSpPr>
        <p:spPr>
          <a:xfrm>
            <a:off x="311700" y="1066775"/>
            <a:ext cx="8520600" cy="23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500"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b="1" sz="4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For joining 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the DH journey with us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" name="Google Shape;210;p30"/>
          <p:cNvSpPr txBox="1"/>
          <p:nvPr>
            <p:ph idx="1" type="subTitle"/>
          </p:nvPr>
        </p:nvSpPr>
        <p:spPr>
          <a:xfrm>
            <a:off x="2705250" y="3426125"/>
            <a:ext cx="37413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22831"/>
                </a:solidFill>
                <a:latin typeface="Open Sans"/>
                <a:ea typeface="Open Sans"/>
                <a:cs typeface="Open Sans"/>
                <a:sym typeface="Open Sans"/>
              </a:rPr>
              <a:t>Questions, Comments, Suggestions:</a:t>
            </a:r>
            <a:endParaRPr b="1" sz="1400">
              <a:solidFill>
                <a:srgbClr val="22283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67C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u="sng">
                <a:solidFill>
                  <a:srgbClr val="0067CC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ssk11@illinois.edu</a:t>
            </a:r>
            <a:r>
              <a:rPr lang="en" sz="1200">
                <a:solidFill>
                  <a:srgbClr val="0067CC"/>
                </a:solidFill>
                <a:latin typeface="Open Sans"/>
                <a:ea typeface="Open Sans"/>
                <a:cs typeface="Open Sans"/>
                <a:sym typeface="Open Sans"/>
              </a:rPr>
              <a:t>     </a:t>
            </a:r>
            <a:r>
              <a:rPr lang="en" sz="1100" u="sng">
                <a:solidFill>
                  <a:srgbClr val="0067CC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inyoung2@illinois.edu</a:t>
            </a:r>
            <a:endParaRPr sz="1200">
              <a:solidFill>
                <a:srgbClr val="0067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" name="Google Shape;211;p30"/>
          <p:cNvSpPr txBox="1"/>
          <p:nvPr/>
        </p:nvSpPr>
        <p:spPr>
          <a:xfrm>
            <a:off x="319500" y="37350"/>
            <a:ext cx="8520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IS 578 Introduction to Digital Humanities                                                                                                                     2023 Fall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400875" y="1152475"/>
            <a:ext cx="8283000" cy="37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Demonstrating the usage of several tools mentioned - or the lack thereof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Familiarising one-self 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with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the data analytics process through hands-on experience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Understanding the visualization generated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Acknowledging the importance of the dataset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Comparing the strengths and limitations of the tools used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460200" y="96500"/>
            <a:ext cx="822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20">
                <a:latin typeface="Open Sans"/>
                <a:ea typeface="Open Sans"/>
                <a:cs typeface="Open Sans"/>
                <a:sym typeface="Open Sans"/>
              </a:rPr>
              <a:t>Introduction to the Workshop - The Scope</a:t>
            </a:r>
            <a:endParaRPr b="1" sz="232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7" name="Google Shape;67;p14"/>
          <p:cNvCxnSpPr/>
          <p:nvPr/>
        </p:nvCxnSpPr>
        <p:spPr>
          <a:xfrm>
            <a:off x="460200" y="669200"/>
            <a:ext cx="822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2458200" y="96500"/>
            <a:ext cx="422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20">
                <a:latin typeface="Open Sans"/>
                <a:ea typeface="Open Sans"/>
                <a:cs typeface="Open Sans"/>
                <a:sym typeface="Open Sans"/>
              </a:rPr>
              <a:t>Goals of the Workshop</a:t>
            </a:r>
            <a:endParaRPr b="1" sz="232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460200" y="999913"/>
            <a:ext cx="8200200" cy="27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67CC"/>
                </a:solidFill>
                <a:latin typeface="Open Sans"/>
                <a:ea typeface="Open Sans"/>
                <a:cs typeface="Open Sans"/>
                <a:sym typeface="Open Sans"/>
              </a:rPr>
              <a:t>How to handle a huge dataset?</a:t>
            </a:r>
            <a:endParaRPr b="1">
              <a:solidFill>
                <a:srgbClr val="0067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67CC"/>
                </a:solidFill>
                <a:latin typeface="Open Sans"/>
                <a:ea typeface="Open Sans"/>
                <a:cs typeface="Open Sans"/>
                <a:sym typeface="Open Sans"/>
              </a:rPr>
              <a:t>How can I explore the data?</a:t>
            </a:r>
            <a:endParaRPr b="1">
              <a:solidFill>
                <a:srgbClr val="0067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67CC"/>
                </a:solidFill>
                <a:latin typeface="Open Sans"/>
                <a:ea typeface="Open Sans"/>
                <a:cs typeface="Open Sans"/>
                <a:sym typeface="Open Sans"/>
              </a:rPr>
              <a:t>What kind of visualization is possible?</a:t>
            </a:r>
            <a:endParaRPr b="1">
              <a:solidFill>
                <a:srgbClr val="0067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300"/>
              <a:buFont typeface="Open Sans"/>
              <a:buChar char="●"/>
            </a:pPr>
            <a:r>
              <a:rPr lang="en" sz="1300">
                <a:solidFill>
                  <a:srgbClr val="222831"/>
                </a:solidFill>
                <a:latin typeface="Open Sans"/>
                <a:ea typeface="Open Sans"/>
                <a:cs typeface="Open Sans"/>
                <a:sym typeface="Open Sans"/>
              </a:rPr>
              <a:t>For beginners who find it is hard to manage a huge dataset with no experience of visualization.</a:t>
            </a:r>
            <a:endParaRPr sz="1300">
              <a:solidFill>
                <a:srgbClr val="22283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300"/>
              <a:buFont typeface="Open Sans"/>
              <a:buChar char="●"/>
            </a:pPr>
            <a:r>
              <a:rPr lang="en" sz="1300">
                <a:solidFill>
                  <a:srgbClr val="222831"/>
                </a:solidFill>
                <a:latin typeface="Open Sans"/>
                <a:ea typeface="Open Sans"/>
                <a:cs typeface="Open Sans"/>
                <a:sym typeface="Open Sans"/>
              </a:rPr>
              <a:t>Using following DH tools to clean, explore, visualize, and understand the social survey data from 1972~2015.</a:t>
            </a:r>
            <a:endParaRPr sz="1300">
              <a:solidFill>
                <a:srgbClr val="22283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300"/>
              <a:buFont typeface="Open Sans"/>
              <a:buChar char="●"/>
            </a:pPr>
            <a:r>
              <a:rPr lang="en" sz="1300">
                <a:solidFill>
                  <a:srgbClr val="222831"/>
                </a:solidFill>
                <a:latin typeface="Open Sans"/>
                <a:ea typeface="Open Sans"/>
                <a:cs typeface="Open Sans"/>
                <a:sym typeface="Open Sans"/>
              </a:rPr>
              <a:t>Requirements: Internet acc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ess, Google Drive account, email address, </a:t>
            </a:r>
            <a:r>
              <a:rPr lang="en" sz="13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OpenRefine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13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Tableau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83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83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7899" y="3878214"/>
            <a:ext cx="793645" cy="2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3800" y="3849938"/>
            <a:ext cx="1558513" cy="3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6305" y="4331336"/>
            <a:ext cx="311391" cy="311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22925" y="4386425"/>
            <a:ext cx="1189650" cy="20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31434" y="4326064"/>
            <a:ext cx="1189653" cy="32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10">
            <a:alphaModFix/>
          </a:blip>
          <a:srcRect b="17240" l="0" r="0" t="17455"/>
          <a:stretch/>
        </p:blipFill>
        <p:spPr>
          <a:xfrm>
            <a:off x="6111675" y="3843250"/>
            <a:ext cx="1558525" cy="31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15"/>
          <p:cNvCxnSpPr/>
          <p:nvPr/>
        </p:nvCxnSpPr>
        <p:spPr>
          <a:xfrm>
            <a:off x="460200" y="669200"/>
            <a:ext cx="822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11">
            <a:alphaModFix/>
          </a:blip>
          <a:srcRect b="38816" l="13506" r="13760" t="39323"/>
          <a:stretch/>
        </p:blipFill>
        <p:spPr>
          <a:xfrm>
            <a:off x="3299263" y="3867938"/>
            <a:ext cx="1558524" cy="291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2.07 GB Dataset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 sz="1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Attribute Sheet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Conducted Attribute Extraction to match the scope of the workshop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Include Attributes focused on the lifestyle and behaviour of individuals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Looking at stemmed choices and thoughts instead of understanding what led to those thoughts being generated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Paving the way to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connect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several lifestyle choices and underlying reasoning.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8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Two Manually cleaned Datasets - </a:t>
            </a:r>
            <a:r>
              <a:rPr lang="en" sz="1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Living Conditions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" sz="1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Opinions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6"/>
          <p:cNvSpPr txBox="1"/>
          <p:nvPr>
            <p:ph type="title"/>
          </p:nvPr>
        </p:nvSpPr>
        <p:spPr>
          <a:xfrm>
            <a:off x="1835100" y="96500"/>
            <a:ext cx="547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20">
                <a:latin typeface="Open Sans"/>
                <a:ea typeface="Open Sans"/>
                <a:cs typeface="Open Sans"/>
                <a:sym typeface="Open Sans"/>
              </a:rPr>
              <a:t>Introduction to the Dataset</a:t>
            </a:r>
            <a:endParaRPr b="1" sz="232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0" name="Google Shape;90;p16"/>
          <p:cNvCxnSpPr/>
          <p:nvPr/>
        </p:nvCxnSpPr>
        <p:spPr>
          <a:xfrm>
            <a:off x="460200" y="669200"/>
            <a:ext cx="822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029025"/>
            <a:ext cx="8520600" cy="28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Free and open source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powerful DH tool for data 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cleaning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 sz="1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Download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is required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" name="Google Shape;97;p1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48000"/>
            <a:ext cx="1958799" cy="40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0500" y="2157382"/>
            <a:ext cx="6873500" cy="2986118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6300000" dist="76200">
              <a:srgbClr val="000000">
                <a:alpha val="30000"/>
              </a:srgbClr>
            </a:outerShdw>
          </a:effectLst>
        </p:spPr>
      </p:pic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029025"/>
            <a:ext cx="8520600" cy="28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Free 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online real-time collaboration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Connectivity 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with other Google apps and various formats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 sz="1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Sign-up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is required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" name="Google Shape;106;p1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38816" l="13506" r="13760" t="39323"/>
          <a:stretch/>
        </p:blipFill>
        <p:spPr>
          <a:xfrm>
            <a:off x="493275" y="417550"/>
            <a:ext cx="1958801" cy="36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451" y="2177675"/>
            <a:ext cx="4538975" cy="30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8" y="2122000"/>
            <a:ext cx="4532261" cy="30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48000"/>
            <a:ext cx="1958799" cy="40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250" y="2214262"/>
            <a:ext cx="5453952" cy="2995951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6300000" dist="76200">
              <a:srgbClr val="000000">
                <a:alpha val="30000"/>
              </a:srgbClr>
            </a:outerShdw>
          </a:effectLst>
        </p:spPr>
      </p:pic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7999" y="1751525"/>
            <a:ext cx="5769748" cy="3391975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6300000" dist="76200">
              <a:srgbClr val="000000">
                <a:alpha val="30000"/>
              </a:srgbClr>
            </a:outerShdw>
          </a:effectLst>
        </p:spPr>
      </p:pic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517450" y="1047900"/>
            <a:ext cx="7951500" cy="24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 Cleaning &amp; Manipulation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Counting, t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ransposing,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c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alculation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8" name="Google Shape;118;p19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38816" l="13506" r="13760" t="39323"/>
          <a:stretch/>
        </p:blipFill>
        <p:spPr>
          <a:xfrm>
            <a:off x="2398275" y="341350"/>
            <a:ext cx="1958801" cy="3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517450" y="1047900"/>
            <a:ext cx="7951500" cy="24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Web-based tool for Data chart visualization and map storytelling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Interactive templates and tutorials with unlimited free public views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Easy collaboration and co-editing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 download but sign-up with email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266" y="2571750"/>
            <a:ext cx="4303032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17000"/>
            <a:ext cx="5063951" cy="302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725" y="373175"/>
            <a:ext cx="1094925" cy="33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Web-based visualization tool ideal for beginners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simple interface with various chart templates for 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interactive visualization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Specialized on survey data visualization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High 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customizability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7CC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Requires sign-up with email address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307" y="2369725"/>
            <a:ext cx="6153692" cy="3416401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6300000" dist="76200">
              <a:srgbClr val="000000">
                <a:alpha val="30000"/>
              </a:srgbClr>
            </a:outerShdw>
          </a:effectLst>
        </p:spPr>
      </p:pic>
      <p:pic>
        <p:nvPicPr>
          <p:cNvPr id="134" name="Google Shape;134;p2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8216" l="0" r="0" t="21364"/>
          <a:stretch/>
        </p:blipFill>
        <p:spPr>
          <a:xfrm>
            <a:off x="411900" y="278650"/>
            <a:ext cx="2448600" cy="4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